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801600" cy="9601200" type="A3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7" userDrawn="1">
          <p15:clr>
            <a:srgbClr val="A4A3A4"/>
          </p15:clr>
        </p15:guide>
        <p15:guide id="2" pos="40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39" d="100"/>
          <a:sy n="39" d="100"/>
        </p:scale>
        <p:origin x="1262" y="101"/>
      </p:cViewPr>
      <p:guideLst>
        <p:guide orient="horz" pos="3047"/>
        <p:guide pos="40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1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5042854"/>
            <a:ext cx="9601200" cy="2318067"/>
          </a:xfrm>
        </p:spPr>
        <p:txBody>
          <a:bodyPr/>
          <a:lstStyle>
            <a:lvl1pPr marL="0" indent="0" algn="ctr">
              <a:buNone/>
              <a:defRPr sz="3359"/>
            </a:lvl1pPr>
            <a:lvl2pPr marL="640082" indent="0" algn="ctr">
              <a:buNone/>
              <a:defRPr sz="2800"/>
            </a:lvl2pPr>
            <a:lvl3pPr marL="1280164" indent="0" algn="ctr">
              <a:buNone/>
              <a:defRPr sz="2520"/>
            </a:lvl3pPr>
            <a:lvl4pPr marL="1920246" indent="0" algn="ctr">
              <a:buNone/>
              <a:defRPr sz="2240"/>
            </a:lvl4pPr>
            <a:lvl5pPr marL="2560329" indent="0" algn="ctr">
              <a:buNone/>
              <a:defRPr sz="2240"/>
            </a:lvl5pPr>
            <a:lvl6pPr marL="3200410" indent="0" algn="ctr">
              <a:buNone/>
              <a:defRPr sz="2240"/>
            </a:lvl6pPr>
            <a:lvl7pPr marL="3840493" indent="0" algn="ctr">
              <a:buNone/>
              <a:defRPr sz="2240"/>
            </a:lvl7pPr>
            <a:lvl8pPr marL="4480575" indent="0" algn="ctr">
              <a:buNone/>
              <a:defRPr sz="2240"/>
            </a:lvl8pPr>
            <a:lvl9pPr marL="5120658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A43F-3E9F-4A5D-A063-E8B91814C4B6}" type="datetimeFigureOut">
              <a:rPr lang="fr-FR" smtClean="0"/>
              <a:t>23/06/2026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D0244-C0AF-4A32-9088-6006B77AB4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3907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A43F-3E9F-4A5D-A063-E8B91814C4B6}" type="datetimeFigureOut">
              <a:rPr lang="fr-FR" smtClean="0"/>
              <a:t>23/06/2026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D0244-C0AF-4A32-9088-6006B77AB4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039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8" y="511177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2" y="511177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A43F-3E9F-4A5D-A063-E8B91814C4B6}" type="datetimeFigureOut">
              <a:rPr lang="fr-FR" smtClean="0"/>
              <a:t>23/06/2026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D0244-C0AF-4A32-9088-6006B77AB4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0960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A43F-3E9F-4A5D-A063-E8B91814C4B6}" type="datetimeFigureOut">
              <a:rPr lang="fr-FR" smtClean="0"/>
              <a:t>23/06/2026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D0244-C0AF-4A32-9088-6006B77AB4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324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59">
                <a:solidFill>
                  <a:schemeClr val="tx1"/>
                </a:solidFill>
              </a:defRPr>
            </a:lvl1pPr>
            <a:lvl2pPr marL="640082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4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9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1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93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75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58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A43F-3E9F-4A5D-A063-E8B91814C4B6}" type="datetimeFigureOut">
              <a:rPr lang="fr-FR" smtClean="0"/>
              <a:t>23/06/2026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D0244-C0AF-4A32-9088-6006B77AB4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04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1" y="2555876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6"/>
            <a:ext cx="5440680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A43F-3E9F-4A5D-A063-E8B91814C4B6}" type="datetimeFigureOut">
              <a:rPr lang="fr-FR" smtClean="0"/>
              <a:t>23/06/2026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D0244-C0AF-4A32-9088-6006B77AB4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3087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80" y="2353630"/>
            <a:ext cx="5415676" cy="1153477"/>
          </a:xfrm>
        </p:spPr>
        <p:txBody>
          <a:bodyPr anchor="b"/>
          <a:lstStyle>
            <a:lvl1pPr marL="0" indent="0">
              <a:buNone/>
              <a:defRPr sz="3359" b="1"/>
            </a:lvl1pPr>
            <a:lvl2pPr marL="640082" indent="0">
              <a:buNone/>
              <a:defRPr sz="2800" b="1"/>
            </a:lvl2pPr>
            <a:lvl3pPr marL="1280164" indent="0">
              <a:buNone/>
              <a:defRPr sz="2520" b="1"/>
            </a:lvl3pPr>
            <a:lvl4pPr marL="1920246" indent="0">
              <a:buNone/>
              <a:defRPr sz="2240" b="1"/>
            </a:lvl4pPr>
            <a:lvl5pPr marL="2560329" indent="0">
              <a:buNone/>
              <a:defRPr sz="2240" b="1"/>
            </a:lvl5pPr>
            <a:lvl6pPr marL="3200410" indent="0">
              <a:buNone/>
              <a:defRPr sz="2240" b="1"/>
            </a:lvl6pPr>
            <a:lvl7pPr marL="3840493" indent="0">
              <a:buNone/>
              <a:defRPr sz="2240" b="1"/>
            </a:lvl7pPr>
            <a:lvl8pPr marL="4480575" indent="0">
              <a:buNone/>
              <a:defRPr sz="2240" b="1"/>
            </a:lvl8pPr>
            <a:lvl9pPr marL="5120658" indent="0">
              <a:buNone/>
              <a:defRPr sz="224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80" y="3507107"/>
            <a:ext cx="5415676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30"/>
            <a:ext cx="5442347" cy="1153477"/>
          </a:xfrm>
        </p:spPr>
        <p:txBody>
          <a:bodyPr anchor="b"/>
          <a:lstStyle>
            <a:lvl1pPr marL="0" indent="0">
              <a:buNone/>
              <a:defRPr sz="3359" b="1"/>
            </a:lvl1pPr>
            <a:lvl2pPr marL="640082" indent="0">
              <a:buNone/>
              <a:defRPr sz="2800" b="1"/>
            </a:lvl2pPr>
            <a:lvl3pPr marL="1280164" indent="0">
              <a:buNone/>
              <a:defRPr sz="2520" b="1"/>
            </a:lvl3pPr>
            <a:lvl4pPr marL="1920246" indent="0">
              <a:buNone/>
              <a:defRPr sz="2240" b="1"/>
            </a:lvl4pPr>
            <a:lvl5pPr marL="2560329" indent="0">
              <a:buNone/>
              <a:defRPr sz="2240" b="1"/>
            </a:lvl5pPr>
            <a:lvl6pPr marL="3200410" indent="0">
              <a:buNone/>
              <a:defRPr sz="2240" b="1"/>
            </a:lvl6pPr>
            <a:lvl7pPr marL="3840493" indent="0">
              <a:buNone/>
              <a:defRPr sz="2240" b="1"/>
            </a:lvl7pPr>
            <a:lvl8pPr marL="4480575" indent="0">
              <a:buNone/>
              <a:defRPr sz="2240" b="1"/>
            </a:lvl8pPr>
            <a:lvl9pPr marL="5120658" indent="0">
              <a:buNone/>
              <a:defRPr sz="224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7"/>
            <a:ext cx="5442347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A43F-3E9F-4A5D-A063-E8B91814C4B6}" type="datetimeFigureOut">
              <a:rPr lang="fr-FR" smtClean="0"/>
              <a:t>23/06/2026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D0244-C0AF-4A32-9088-6006B77AB4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1858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A43F-3E9F-4A5D-A063-E8B91814C4B6}" type="datetimeFigureOut">
              <a:rPr lang="fr-FR" smtClean="0"/>
              <a:t>23/06/2026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D0244-C0AF-4A32-9088-6006B77AB4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168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A43F-3E9F-4A5D-A063-E8B91814C4B6}" type="datetimeFigureOut">
              <a:rPr lang="fr-FR" smtClean="0"/>
              <a:t>23/06/2026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D0244-C0AF-4A32-9088-6006B77AB4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259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80" y="640080"/>
            <a:ext cx="4128848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9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59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80" y="2880360"/>
            <a:ext cx="4128848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2" indent="0">
              <a:buNone/>
              <a:defRPr sz="1959"/>
            </a:lvl2pPr>
            <a:lvl3pPr marL="1280164" indent="0">
              <a:buNone/>
              <a:defRPr sz="1680"/>
            </a:lvl3pPr>
            <a:lvl4pPr marL="1920246" indent="0">
              <a:buNone/>
              <a:defRPr sz="1400"/>
            </a:lvl4pPr>
            <a:lvl5pPr marL="2560329" indent="0">
              <a:buNone/>
              <a:defRPr sz="1400"/>
            </a:lvl5pPr>
            <a:lvl6pPr marL="3200410" indent="0">
              <a:buNone/>
              <a:defRPr sz="1400"/>
            </a:lvl6pPr>
            <a:lvl7pPr marL="3840493" indent="0">
              <a:buNone/>
              <a:defRPr sz="1400"/>
            </a:lvl7pPr>
            <a:lvl8pPr marL="4480575" indent="0">
              <a:buNone/>
              <a:defRPr sz="1400"/>
            </a:lvl8pPr>
            <a:lvl9pPr marL="5120658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A43F-3E9F-4A5D-A063-E8B91814C4B6}" type="datetimeFigureOut">
              <a:rPr lang="fr-FR" smtClean="0"/>
              <a:t>23/06/2026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D0244-C0AF-4A32-9088-6006B77AB4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917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80" y="640080"/>
            <a:ext cx="4128848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9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2" indent="0">
              <a:buNone/>
              <a:defRPr sz="3920"/>
            </a:lvl2pPr>
            <a:lvl3pPr marL="1280164" indent="0">
              <a:buNone/>
              <a:defRPr sz="3359"/>
            </a:lvl3pPr>
            <a:lvl4pPr marL="1920246" indent="0">
              <a:buNone/>
              <a:defRPr sz="2800"/>
            </a:lvl4pPr>
            <a:lvl5pPr marL="2560329" indent="0">
              <a:buNone/>
              <a:defRPr sz="2800"/>
            </a:lvl5pPr>
            <a:lvl6pPr marL="3200410" indent="0">
              <a:buNone/>
              <a:defRPr sz="2800"/>
            </a:lvl6pPr>
            <a:lvl7pPr marL="3840493" indent="0">
              <a:buNone/>
              <a:defRPr sz="2800"/>
            </a:lvl7pPr>
            <a:lvl8pPr marL="4480575" indent="0">
              <a:buNone/>
              <a:defRPr sz="2800"/>
            </a:lvl8pPr>
            <a:lvl9pPr marL="5120658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80" y="2880360"/>
            <a:ext cx="4128848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2" indent="0">
              <a:buNone/>
              <a:defRPr sz="1959"/>
            </a:lvl2pPr>
            <a:lvl3pPr marL="1280164" indent="0">
              <a:buNone/>
              <a:defRPr sz="1680"/>
            </a:lvl3pPr>
            <a:lvl4pPr marL="1920246" indent="0">
              <a:buNone/>
              <a:defRPr sz="1400"/>
            </a:lvl4pPr>
            <a:lvl5pPr marL="2560329" indent="0">
              <a:buNone/>
              <a:defRPr sz="1400"/>
            </a:lvl5pPr>
            <a:lvl6pPr marL="3200410" indent="0">
              <a:buNone/>
              <a:defRPr sz="1400"/>
            </a:lvl6pPr>
            <a:lvl7pPr marL="3840493" indent="0">
              <a:buNone/>
              <a:defRPr sz="1400"/>
            </a:lvl7pPr>
            <a:lvl8pPr marL="4480575" indent="0">
              <a:buNone/>
              <a:defRPr sz="1400"/>
            </a:lvl8pPr>
            <a:lvl9pPr marL="5120658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A43F-3E9F-4A5D-A063-E8B91814C4B6}" type="datetimeFigureOut">
              <a:rPr lang="fr-FR" smtClean="0"/>
              <a:t>23/06/2026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D0244-C0AF-4A32-9088-6006B77AB4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103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1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1" y="2555876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1" y="8898894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5A43F-3E9F-4A5D-A063-E8B91814C4B6}" type="datetimeFigureOut">
              <a:rPr lang="fr-FR" smtClean="0"/>
              <a:t>23/06/2026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1" y="8898894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4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D0244-C0AF-4A32-9088-6006B77AB4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220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4" rtl="0" eaLnBrk="1" latinLnBrk="0" hangingPunct="1">
        <a:lnSpc>
          <a:spcPct val="90000"/>
        </a:lnSpc>
        <a:spcBef>
          <a:spcPct val="0"/>
        </a:spcBef>
        <a:buNone/>
        <a:defRPr sz="616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1" indent="-320041" algn="l" defTabSz="1280164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3" indent="-320041" algn="l" defTabSz="1280164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3359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6" indent="-320041" algn="l" defTabSz="1280164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7" indent="-320041" algn="l" defTabSz="1280164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70" indent="-320041" algn="l" defTabSz="1280164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52" indent="-320041" algn="l" defTabSz="1280164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35" indent="-320041" algn="l" defTabSz="1280164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16" indent="-320041" algn="l" defTabSz="1280164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99" indent="-320041" algn="l" defTabSz="1280164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4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2" algn="l" defTabSz="1280164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4" algn="l" defTabSz="1280164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6" algn="l" defTabSz="1280164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9" algn="l" defTabSz="1280164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10" algn="l" defTabSz="1280164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93" algn="l" defTabSz="1280164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75" algn="l" defTabSz="1280164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58" algn="l" defTabSz="1280164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B7B0EA51-CCBC-4ED1-9C4D-DB1F2BD10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38524" y="306825"/>
            <a:ext cx="2246181" cy="94217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437DC2CC-8B76-450C-B7F7-645F6390D49D}"/>
              </a:ext>
            </a:extLst>
          </p:cNvPr>
          <p:cNvSpPr txBox="1"/>
          <p:nvPr/>
        </p:nvSpPr>
        <p:spPr>
          <a:xfrm>
            <a:off x="2804118" y="531210"/>
            <a:ext cx="70466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paris-belleville" panose="02000000000000000000" pitchFamily="50" charset="0"/>
              </a:rPr>
              <a:t>Organigramme administratif (version interne 2 couleurs) – </a:t>
            </a:r>
            <a:r>
              <a:rPr lang="fr-FR" sz="1400" b="1">
                <a:latin typeface="paris-belleville" panose="02000000000000000000" pitchFamily="50" charset="0"/>
              </a:rPr>
              <a:t>1</a:t>
            </a:r>
            <a:r>
              <a:rPr lang="fr-FR" sz="1400" b="1" baseline="30000">
                <a:latin typeface="paris-belleville" panose="02000000000000000000" pitchFamily="50" charset="0"/>
              </a:rPr>
              <a:t>er</a:t>
            </a:r>
            <a:r>
              <a:rPr lang="fr-FR" sz="1400" b="1">
                <a:latin typeface="paris-belleville" panose="02000000000000000000" pitchFamily="50" charset="0"/>
              </a:rPr>
              <a:t> juillet </a:t>
            </a:r>
            <a:r>
              <a:rPr lang="fr-FR" sz="1400" b="1" dirty="0">
                <a:latin typeface="paris-belleville" panose="02000000000000000000" pitchFamily="50" charset="0"/>
              </a:rPr>
              <a:t>2026 V4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19B2BFF-BAB8-4237-8AE0-95461CFE47E6}"/>
              </a:ext>
            </a:extLst>
          </p:cNvPr>
          <p:cNvSpPr txBox="1"/>
          <p:nvPr/>
        </p:nvSpPr>
        <p:spPr>
          <a:xfrm>
            <a:off x="4799352" y="1471281"/>
            <a:ext cx="2758361" cy="600164"/>
          </a:xfrm>
          <a:prstGeom prst="rect">
            <a:avLst/>
          </a:prstGeom>
          <a:solidFill>
            <a:schemeClr val="accent6">
              <a:lumMod val="20000"/>
              <a:lumOff val="80000"/>
              <a:alpha val="93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>
                <a:highlight>
                  <a:srgbClr val="C0C0C0"/>
                </a:highlight>
                <a:latin typeface="paris-belleville" panose="02000000000000000000" pitchFamily="50" charset="0"/>
              </a:rPr>
              <a:t>Direction</a:t>
            </a:r>
          </a:p>
          <a:p>
            <a:pPr algn="ctr"/>
            <a:r>
              <a:rPr lang="fr-FR" sz="1050" dirty="0">
                <a:latin typeface="paris-belleville" panose="02000000000000000000" pitchFamily="50" charset="0"/>
              </a:rPr>
              <a:t>Christine Leconte</a:t>
            </a:r>
          </a:p>
          <a:p>
            <a:pPr algn="ctr"/>
            <a:r>
              <a:rPr lang="fr-FR" sz="1050" dirty="0">
                <a:latin typeface="paris-belleville Light" panose="02000000000000000000" pitchFamily="50" charset="0"/>
              </a:rPr>
              <a:t>Directrice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60BFAB5-1490-43B2-B487-49188D249635}"/>
              </a:ext>
            </a:extLst>
          </p:cNvPr>
          <p:cNvSpPr txBox="1"/>
          <p:nvPr/>
        </p:nvSpPr>
        <p:spPr>
          <a:xfrm>
            <a:off x="4799351" y="2089223"/>
            <a:ext cx="2758362" cy="430887"/>
          </a:xfrm>
          <a:prstGeom prst="rect">
            <a:avLst/>
          </a:prstGeom>
          <a:solidFill>
            <a:schemeClr val="accent6">
              <a:lumMod val="60000"/>
              <a:lumOff val="40000"/>
              <a:alpha val="99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dirty="0">
                <a:latin typeface="paris-belleville" panose="02000000000000000000" pitchFamily="50" charset="0"/>
              </a:rPr>
              <a:t>Olivier Pizon</a:t>
            </a:r>
          </a:p>
          <a:p>
            <a:pPr algn="ctr"/>
            <a:r>
              <a:rPr lang="fr-FR" sz="1050" dirty="0">
                <a:latin typeface="paris-belleville Light" panose="02000000000000000000" pitchFamily="50" charset="0"/>
              </a:rPr>
              <a:t>Directeur adjoint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CE7CC18-9E00-46BB-90E5-0A6EE4D8E84C}"/>
              </a:ext>
            </a:extLst>
          </p:cNvPr>
          <p:cNvSpPr txBox="1"/>
          <p:nvPr/>
        </p:nvSpPr>
        <p:spPr>
          <a:xfrm>
            <a:off x="727628" y="1618333"/>
            <a:ext cx="3471868" cy="577081"/>
          </a:xfrm>
          <a:prstGeom prst="rect">
            <a:avLst/>
          </a:prstGeom>
          <a:solidFill>
            <a:schemeClr val="bg1"/>
          </a:solidFill>
          <a:ln w="12700" cap="rnd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fr-FR" sz="1050" b="1" dirty="0">
                <a:highlight>
                  <a:srgbClr val="C0C0C0"/>
                </a:highlight>
                <a:latin typeface="paris-belleville" panose="02000000000000000000" pitchFamily="50" charset="0"/>
              </a:rPr>
              <a:t>Agence comptable</a:t>
            </a:r>
          </a:p>
          <a:p>
            <a:r>
              <a:rPr lang="fr-FR" sz="1050" dirty="0" err="1">
                <a:latin typeface="paris-belleville" panose="02000000000000000000" pitchFamily="50" charset="0"/>
              </a:rPr>
              <a:t>Kaddour</a:t>
            </a:r>
            <a:r>
              <a:rPr lang="fr-FR" sz="1050" dirty="0">
                <a:latin typeface="paris-belleville" panose="02000000000000000000" pitchFamily="50" charset="0"/>
              </a:rPr>
              <a:t> </a:t>
            </a:r>
            <a:r>
              <a:rPr lang="fr-FR" sz="1050" dirty="0" err="1">
                <a:latin typeface="paris-belleville" panose="02000000000000000000" pitchFamily="50" charset="0"/>
              </a:rPr>
              <a:t>Benkouider</a:t>
            </a:r>
            <a:r>
              <a:rPr lang="fr-FR" sz="1050" dirty="0">
                <a:latin typeface="paris-belleville" panose="02000000000000000000" pitchFamily="50" charset="0"/>
              </a:rPr>
              <a:t>-Sahraoui, </a:t>
            </a:r>
            <a:r>
              <a:rPr lang="fr-FR" sz="1050" dirty="0">
                <a:latin typeface="paris-belleville Light" panose="02000000000000000000" pitchFamily="50" charset="0"/>
              </a:rPr>
              <a:t>agent comptable</a:t>
            </a:r>
          </a:p>
          <a:p>
            <a:r>
              <a:rPr lang="fr-FR" sz="1050" dirty="0" err="1">
                <a:latin typeface="paris-belleville" panose="02000000000000000000" pitchFamily="50" charset="0"/>
              </a:rPr>
              <a:t>Réné</a:t>
            </a:r>
            <a:r>
              <a:rPr lang="fr-FR" sz="1050" dirty="0">
                <a:latin typeface="paris-belleville" panose="02000000000000000000" pitchFamily="50" charset="0"/>
              </a:rPr>
              <a:t> Calcul, </a:t>
            </a:r>
            <a:r>
              <a:rPr lang="fr-FR" sz="1050" dirty="0">
                <a:latin typeface="paris-belleville Light" panose="02000000000000000000" pitchFamily="50" charset="0"/>
              </a:rPr>
              <a:t>adjoint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C0F80ED-E0E4-44CB-B15B-3F8A64B826B8}"/>
              </a:ext>
            </a:extLst>
          </p:cNvPr>
          <p:cNvSpPr txBox="1"/>
          <p:nvPr/>
        </p:nvSpPr>
        <p:spPr>
          <a:xfrm>
            <a:off x="95998" y="3666544"/>
            <a:ext cx="2628324" cy="57477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050" b="1" dirty="0">
                <a:highlight>
                  <a:srgbClr val="C0C0C0"/>
                </a:highlight>
                <a:latin typeface="paris-belleville" panose="02000000000000000000" pitchFamily="50" charset="0"/>
              </a:rPr>
              <a:t>Direction des études</a:t>
            </a:r>
          </a:p>
          <a:p>
            <a:r>
              <a:rPr lang="fr-FR" sz="1050" dirty="0">
                <a:latin typeface="paris-belleville" panose="02000000000000000000" pitchFamily="50" charset="0"/>
              </a:rPr>
              <a:t>Alexis Markovics, </a:t>
            </a:r>
            <a:r>
              <a:rPr lang="fr-FR" sz="1050" dirty="0">
                <a:latin typeface="paris-belleville Light" panose="02000000000000000000" pitchFamily="50" charset="0"/>
              </a:rPr>
              <a:t>directeur</a:t>
            </a:r>
          </a:p>
          <a:p>
            <a:r>
              <a:rPr lang="fr-FR" sz="1050" i="0" u="none" strike="noStrike" baseline="0" dirty="0">
                <a:solidFill>
                  <a:srgbClr val="FF0000"/>
                </a:solidFill>
                <a:latin typeface="paris-belleville" panose="02000000000000000000" pitchFamily="50" charset="0"/>
              </a:rPr>
              <a:t>NN, </a:t>
            </a:r>
            <a:r>
              <a:rPr lang="fr-FR" sz="1050" i="0" u="none" strike="noStrike" baseline="0" dirty="0">
                <a:solidFill>
                  <a:srgbClr val="FF0000"/>
                </a:solidFill>
                <a:latin typeface="paris-belleville Light" panose="02000000000000000000" pitchFamily="50" charset="0"/>
              </a:rPr>
              <a:t>adjointe au DE</a:t>
            </a:r>
          </a:p>
          <a:p>
            <a:r>
              <a:rPr lang="fr-FR" sz="1050" i="0" u="none" strike="noStrike" baseline="0" dirty="0">
                <a:latin typeface="paris-belleville" panose="02000000000000000000" pitchFamily="50" charset="0"/>
              </a:rPr>
              <a:t>Cécile </a:t>
            </a:r>
            <a:r>
              <a:rPr lang="fr-FR" sz="1050" i="0" u="none" strike="noStrike" baseline="0" dirty="0" err="1">
                <a:latin typeface="paris-belleville" panose="02000000000000000000" pitchFamily="50" charset="0"/>
              </a:rPr>
              <a:t>Roblin</a:t>
            </a:r>
            <a:r>
              <a:rPr lang="fr-FR" sz="1050" i="0" u="none" strike="noStrike" baseline="0" dirty="0">
                <a:latin typeface="paris-belleville" panose="02000000000000000000" pitchFamily="50" charset="0"/>
              </a:rPr>
              <a:t>, </a:t>
            </a:r>
            <a:r>
              <a:rPr lang="fr-FR" sz="1050" i="0" u="none" strike="noStrike" baseline="0" dirty="0">
                <a:latin typeface="paris-belleville Light" panose="02000000000000000000" pitchFamily="50" charset="0"/>
              </a:rPr>
              <a:t>vie étudiante, vie associative et handicap</a:t>
            </a:r>
          </a:p>
          <a:p>
            <a:r>
              <a:rPr lang="fr-FR" sz="1050" i="0" u="none" strike="noStrike" baseline="0" dirty="0" err="1">
                <a:latin typeface="paris-belleville" panose="02000000000000000000" pitchFamily="50" charset="0"/>
              </a:rPr>
              <a:t>Laureine</a:t>
            </a:r>
            <a:r>
              <a:rPr lang="fr-FR" sz="1050" i="0" u="none" strike="noStrike" baseline="0" dirty="0">
                <a:latin typeface="paris-belleville" panose="02000000000000000000" pitchFamily="50" charset="0"/>
              </a:rPr>
              <a:t> </a:t>
            </a:r>
            <a:r>
              <a:rPr lang="fr-FR" sz="1050" i="0" u="none" strike="noStrike" baseline="0" dirty="0" err="1">
                <a:latin typeface="paris-belleville" panose="02000000000000000000" pitchFamily="50" charset="0"/>
              </a:rPr>
              <a:t>Attygalage</a:t>
            </a:r>
            <a:r>
              <a:rPr lang="fr-FR" sz="1050" i="0" u="none" strike="noStrike" baseline="0" dirty="0"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latin typeface="paris-belleville Light" panose="02000000000000000000" pitchFamily="50" charset="0"/>
              </a:rPr>
              <a:t>scolarité et voyages d'études </a:t>
            </a:r>
          </a:p>
          <a:p>
            <a:endParaRPr lang="fr-FR" sz="1050" b="1" i="0" u="none" strike="noStrike" baseline="0" dirty="0">
              <a:latin typeface="paris-belleville" panose="02000000000000000000" pitchFamily="50" charset="0"/>
            </a:endParaRPr>
          </a:p>
          <a:p>
            <a:r>
              <a:rPr lang="fr-FR" sz="1050" b="1" i="0" u="none" strike="noStrike" baseline="0" dirty="0">
                <a:latin typeface="paris-belleville" panose="02000000000000000000" pitchFamily="50" charset="0"/>
              </a:rPr>
              <a:t>accueil </a:t>
            </a:r>
          </a:p>
          <a:p>
            <a:r>
              <a:rPr lang="fr-FR" sz="1050" b="0" i="0" u="none" strike="noStrike" baseline="0" dirty="0">
                <a:latin typeface="paris-belleville" panose="02000000000000000000" pitchFamily="50" charset="0"/>
              </a:rPr>
              <a:t>Sandrine Olivier, </a:t>
            </a:r>
            <a:r>
              <a:rPr lang="fr-FR" sz="1050" b="0" i="0" u="none" strike="noStrike" baseline="0" dirty="0">
                <a:latin typeface="paris-belleville Light" panose="02000000000000000000" pitchFamily="50" charset="0"/>
              </a:rPr>
              <a:t>accueil étudiants et scolarité</a:t>
            </a:r>
          </a:p>
          <a:p>
            <a:endParaRPr lang="fr-FR" sz="1050" dirty="0">
              <a:latin typeface="paris-belleville" panose="02000000000000000000" pitchFamily="50" charset="0"/>
            </a:endParaRPr>
          </a:p>
          <a:p>
            <a:r>
              <a:rPr lang="fr-FR" sz="1050" b="1" dirty="0">
                <a:latin typeface="paris-belleville" panose="02000000000000000000" pitchFamily="50" charset="0"/>
              </a:rPr>
              <a:t>a</a:t>
            </a:r>
            <a:r>
              <a:rPr lang="fr-FR" sz="1050" b="1" i="0" u="none" strike="noStrike" baseline="0" dirty="0">
                <a:latin typeface="paris-belleville" panose="02000000000000000000" pitchFamily="50" charset="0"/>
              </a:rPr>
              <a:t>dmissions </a:t>
            </a:r>
          </a:p>
          <a:p>
            <a:r>
              <a:rPr lang="fr-FR" sz="1050" dirty="0">
                <a:latin typeface="paris-belleville" panose="02000000000000000000" pitchFamily="50" charset="0"/>
              </a:rPr>
              <a:t>V</a:t>
            </a:r>
            <a:r>
              <a:rPr lang="fr-FR" sz="1050" i="0" u="none" strike="noStrike" baseline="0" dirty="0">
                <a:latin typeface="paris-belleville" panose="02000000000000000000" pitchFamily="50" charset="0"/>
              </a:rPr>
              <a:t>iolaine Duval, </a:t>
            </a:r>
            <a:r>
              <a:rPr lang="fr-FR" sz="1050" b="0" i="0" u="none" strike="noStrike" baseline="0" dirty="0">
                <a:latin typeface="paris-belleville Light" panose="02000000000000000000" pitchFamily="50" charset="0"/>
              </a:rPr>
              <a:t>scolarité, admissions parallèles</a:t>
            </a:r>
          </a:p>
          <a:p>
            <a:endParaRPr lang="fr-FR" sz="1050" b="0" i="0" u="none" strike="noStrike" baseline="0" dirty="0">
              <a:latin typeface="paris-belleville" panose="02000000000000000000" pitchFamily="50" charset="0"/>
            </a:endParaRPr>
          </a:p>
          <a:p>
            <a:r>
              <a:rPr lang="fr-FR" sz="1050" b="1" i="0" u="none" strike="noStrike" baseline="0" dirty="0">
                <a:latin typeface="paris-belleville" panose="02000000000000000000" pitchFamily="50" charset="0"/>
              </a:rPr>
              <a:t>1er cycle – Licence </a:t>
            </a:r>
          </a:p>
          <a:p>
            <a:r>
              <a:rPr lang="fr-FR" sz="1050" b="0" i="0" u="none" strike="noStrike" baseline="0" dirty="0">
                <a:latin typeface="paris-belleville" panose="02000000000000000000" pitchFamily="50" charset="0"/>
              </a:rPr>
              <a:t>Anne-Sophie </a:t>
            </a:r>
            <a:r>
              <a:rPr lang="fr-FR" sz="1050" b="0" i="0" u="none" strike="noStrike" baseline="0" dirty="0" err="1">
                <a:latin typeface="paris-belleville" panose="02000000000000000000" pitchFamily="50" charset="0"/>
              </a:rPr>
              <a:t>Millasseau</a:t>
            </a:r>
            <a:r>
              <a:rPr lang="fr-FR" sz="1050" b="0" i="0" u="none" strike="noStrike" baseline="0" dirty="0"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latin typeface="paris-belleville Light" panose="02000000000000000000" pitchFamily="50" charset="0"/>
              </a:rPr>
              <a:t>scolarité L1 </a:t>
            </a:r>
          </a:p>
          <a:p>
            <a:r>
              <a:rPr lang="fr-FR" sz="1050" b="0" i="0" u="none" strike="noStrike" baseline="0" dirty="0">
                <a:latin typeface="paris-belleville" panose="02000000000000000000" pitchFamily="50" charset="0"/>
              </a:rPr>
              <a:t>Chantal Marion</a:t>
            </a:r>
            <a:r>
              <a:rPr lang="fr-FR" sz="1050" b="0" i="0" u="none" strike="noStrike" baseline="0" dirty="0">
                <a:latin typeface="paris-belleville Light" panose="02000000000000000000" pitchFamily="50" charset="0"/>
              </a:rPr>
              <a:t>, scolarité L2 et L3, ENSCI, stages licence</a:t>
            </a:r>
          </a:p>
          <a:p>
            <a:endParaRPr lang="fr-FR" sz="1050" b="0" i="0" u="none" strike="noStrike" baseline="0" dirty="0">
              <a:latin typeface="paris-belleville" panose="02000000000000000000" pitchFamily="50" charset="0"/>
            </a:endParaRPr>
          </a:p>
          <a:p>
            <a:r>
              <a:rPr lang="fr-FR" sz="1050" b="1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2e cycle – Master 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Annie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Ludosky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scolarité M1, M2, PFE</a:t>
            </a:r>
          </a:p>
          <a:p>
            <a:endParaRPr lang="fr-FR" sz="1050" dirty="0">
              <a:solidFill>
                <a:srgbClr val="221E1F"/>
              </a:solidFill>
              <a:latin typeface="paris-belleville" panose="02000000000000000000" pitchFamily="50" charset="0"/>
            </a:endParaRPr>
          </a:p>
          <a:p>
            <a:r>
              <a:rPr lang="fr-FR" sz="1050" b="1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3e cycle – Post-master 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Jennifer Lelièvre,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HMONP et mastère </a:t>
            </a:r>
            <a:r>
              <a:rPr lang="fr-FR" sz="1050" b="0" i="1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Architecture et scénographies</a:t>
            </a:r>
            <a:endParaRPr lang="fr-FR" sz="1050" b="0" i="0" u="none" strike="noStrike" baseline="0" dirty="0">
              <a:solidFill>
                <a:srgbClr val="221E1F"/>
              </a:solidFill>
              <a:latin typeface="paris-belleville Light" panose="02000000000000000000" pitchFamily="50" charset="0"/>
            </a:endParaRPr>
          </a:p>
          <a:p>
            <a:r>
              <a:rPr lang="fr-FR" sz="1050" b="0" i="0" u="none" strike="noStrike" baseline="0" dirty="0">
                <a:solidFill>
                  <a:srgbClr val="FF0000"/>
                </a:solidFill>
                <a:latin typeface="paris-belleville Light" panose="02000000000000000000" pitchFamily="50" charset="0"/>
              </a:rPr>
              <a:t>NN. DSA </a:t>
            </a:r>
            <a:r>
              <a:rPr lang="fr-FR" sz="1050" b="0" i="1" u="none" strike="noStrike" baseline="0" dirty="0">
                <a:solidFill>
                  <a:srgbClr val="FF0000"/>
                </a:solidFill>
                <a:latin typeface="paris-belleville Light" panose="02000000000000000000" pitchFamily="50" charset="0"/>
              </a:rPr>
              <a:t>Architecture et projet urbain </a:t>
            </a:r>
            <a:r>
              <a:rPr lang="fr-FR" sz="1050" b="0" i="0" u="none" strike="noStrike" baseline="0" dirty="0">
                <a:solidFill>
                  <a:srgbClr val="FF0000"/>
                </a:solidFill>
                <a:latin typeface="paris-belleville Light" panose="02000000000000000000" pitchFamily="50" charset="0"/>
              </a:rPr>
              <a:t>et </a:t>
            </a:r>
            <a:r>
              <a:rPr lang="fr-FR" sz="1050" b="0" i="1" u="none" strike="noStrike" baseline="0" dirty="0">
                <a:solidFill>
                  <a:srgbClr val="FF0000"/>
                </a:solidFill>
                <a:latin typeface="paris-belleville Light" panose="02000000000000000000" pitchFamily="50" charset="0"/>
              </a:rPr>
              <a:t>Maîtrise d’ouvrage architecturale et urbaine</a:t>
            </a:r>
            <a:endParaRPr lang="fr-FR" sz="1050" b="0" i="0" u="none" strike="noStrike" baseline="0" dirty="0">
              <a:solidFill>
                <a:srgbClr val="FF0000"/>
              </a:solidFill>
              <a:latin typeface="paris-belleville Light" panose="02000000000000000000" pitchFamily="50" charset="0"/>
            </a:endParaRP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Déborah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Arnaudet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adjointe, </a:t>
            </a:r>
          </a:p>
          <a:p>
            <a:r>
              <a:rPr lang="fr-FR" sz="105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DSA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 </a:t>
            </a:r>
            <a:r>
              <a:rPr lang="fr-FR" sz="1050" b="0" i="1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Architecture et risques majeurs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et </a:t>
            </a:r>
            <a:r>
              <a:rPr lang="fr-FR" sz="1050" b="0" i="1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Architecture et patrimoine, </a:t>
            </a:r>
            <a:r>
              <a:rPr lang="fr-FR" sz="1050" b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formation continue</a:t>
            </a:r>
            <a:endParaRPr lang="fr-FR" sz="1050" dirty="0">
              <a:latin typeface="paris-belleville Light" panose="02000000000000000000" pitchFamily="50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4CA69DB-50F2-4856-BBD3-C01C42E6C808}"/>
              </a:ext>
            </a:extLst>
          </p:cNvPr>
          <p:cNvSpPr txBox="1"/>
          <p:nvPr/>
        </p:nvSpPr>
        <p:spPr>
          <a:xfrm>
            <a:off x="8471609" y="1814279"/>
            <a:ext cx="2758362" cy="12311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100" b="1" dirty="0">
                <a:highlight>
                  <a:srgbClr val="C0C0C0"/>
                </a:highlight>
                <a:latin typeface="paris-belleville" panose="02000000000000000000" pitchFamily="50" charset="0"/>
              </a:rPr>
              <a:t>Direction </a:t>
            </a:r>
            <a:r>
              <a:rPr lang="fr-FR" sz="1050" b="1" dirty="0">
                <a:highlight>
                  <a:srgbClr val="C0C0C0"/>
                </a:highlight>
                <a:latin typeface="paris-belleville" panose="02000000000000000000" pitchFamily="50" charset="0"/>
              </a:rPr>
              <a:t>des relations internationales, du développement et des partenariats</a:t>
            </a:r>
          </a:p>
          <a:p>
            <a:r>
              <a:rPr lang="fr-FR" sz="1050" dirty="0">
                <a:latin typeface="paris-belleville" panose="02000000000000000000" pitchFamily="50" charset="0"/>
              </a:rPr>
              <a:t>NN. </a:t>
            </a:r>
            <a:r>
              <a:rPr lang="fr-FR" sz="1050" dirty="0" err="1">
                <a:latin typeface="paris-belleville Light" panose="02000000000000000000" pitchFamily="50" charset="0"/>
              </a:rPr>
              <a:t>directeur.trice</a:t>
            </a:r>
            <a:endParaRPr lang="fr-FR" sz="1050" dirty="0">
              <a:latin typeface="paris-belleville Light" panose="02000000000000000000" pitchFamily="50" charset="0"/>
            </a:endParaRPr>
          </a:p>
          <a:p>
            <a:r>
              <a:rPr lang="fr-FR" sz="1050" i="0" u="none" strike="noStrike" baseline="0" dirty="0">
                <a:latin typeface="paris-belleville" panose="02000000000000000000" pitchFamily="50" charset="0"/>
              </a:rPr>
              <a:t>Isabelle Leconte, </a:t>
            </a:r>
            <a:r>
              <a:rPr lang="fr-FR" sz="1050" i="0" u="none" strike="noStrike" baseline="0" dirty="0">
                <a:latin typeface="paris-belleville Light" panose="02000000000000000000" pitchFamily="50" charset="0"/>
              </a:rPr>
              <a:t>étudiants sortants </a:t>
            </a:r>
            <a:r>
              <a:rPr lang="fr-FR" sz="1050" i="0" u="none" strike="noStrike" baseline="0" dirty="0">
                <a:latin typeface="paris-belleville" panose="02000000000000000000" pitchFamily="50" charset="0"/>
              </a:rPr>
              <a:t>Bianca Gonzalez, </a:t>
            </a:r>
            <a:r>
              <a:rPr lang="fr-FR" sz="1050" i="0" u="none" strike="noStrike" baseline="0" dirty="0">
                <a:latin typeface="paris-belleville Light" panose="02000000000000000000" pitchFamily="50" charset="0"/>
              </a:rPr>
              <a:t>étudiants entrants</a:t>
            </a:r>
          </a:p>
          <a:p>
            <a:endParaRPr lang="fr-FR" sz="1050" i="0" u="none" strike="noStrike" baseline="0" dirty="0">
              <a:latin typeface="paris-belleville" panose="02000000000000000000" pitchFamily="50" charset="0"/>
            </a:endParaRPr>
          </a:p>
          <a:p>
            <a:r>
              <a:rPr lang="fr-FR" sz="1050" i="0" u="none" strike="noStrike" baseline="0" dirty="0">
                <a:latin typeface="paris-belleville" panose="02000000000000000000" pitchFamily="50" charset="0"/>
              </a:rPr>
              <a:t>Léa Marie, </a:t>
            </a:r>
            <a:r>
              <a:rPr lang="fr-FR" sz="1050" i="0" u="none" strike="noStrike" baseline="0" dirty="0">
                <a:latin typeface="paris-belleville Light" panose="02000000000000000000" pitchFamily="50" charset="0"/>
              </a:rPr>
              <a:t>mécénat et partenariats</a:t>
            </a:r>
            <a:endParaRPr lang="fr-FR" sz="1100" dirty="0">
              <a:latin typeface="paris-belleville Light" panose="02000000000000000000" pitchFamily="50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973072B-1C41-4DF8-89FC-AA83B0ECDE87}"/>
              </a:ext>
            </a:extLst>
          </p:cNvPr>
          <p:cNvSpPr txBox="1"/>
          <p:nvPr/>
        </p:nvSpPr>
        <p:spPr>
          <a:xfrm>
            <a:off x="8455072" y="1237857"/>
            <a:ext cx="2758361" cy="577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050" b="1" dirty="0">
                <a:highlight>
                  <a:srgbClr val="C0C0C0"/>
                </a:highlight>
                <a:latin typeface="paris-belleville" panose="02000000000000000000" pitchFamily="50" charset="0"/>
              </a:rPr>
              <a:t>Service communication</a:t>
            </a:r>
          </a:p>
          <a:p>
            <a:r>
              <a:rPr lang="fr-FR" sz="1050" dirty="0">
                <a:latin typeface="paris-belleville" panose="02000000000000000000" pitchFamily="50" charset="0"/>
              </a:rPr>
              <a:t>Stéphanie Guyard, </a:t>
            </a:r>
            <a:r>
              <a:rPr lang="fr-FR" sz="1050" dirty="0">
                <a:latin typeface="paris-belleville Light" panose="02000000000000000000" pitchFamily="50" charset="0"/>
              </a:rPr>
              <a:t>responsable</a:t>
            </a:r>
          </a:p>
          <a:p>
            <a:r>
              <a:rPr lang="fr-FR" sz="1050" dirty="0">
                <a:latin typeface="paris-belleville" panose="02000000000000000000" pitchFamily="50" charset="0"/>
              </a:rPr>
              <a:t>N. </a:t>
            </a:r>
            <a:r>
              <a:rPr lang="fr-FR" sz="1050" dirty="0" err="1">
                <a:latin typeface="paris-belleville Light" panose="02000000000000000000" pitchFamily="50" charset="0"/>
              </a:rPr>
              <a:t>Chargé.e</a:t>
            </a:r>
            <a:r>
              <a:rPr lang="fr-FR" sz="1050" dirty="0">
                <a:latin typeface="paris-belleville Light" panose="02000000000000000000" pitchFamily="50" charset="0"/>
              </a:rPr>
              <a:t> de communication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5F6AB43-80B0-4BC5-AB18-9D6A37A0661D}"/>
              </a:ext>
            </a:extLst>
          </p:cNvPr>
          <p:cNvSpPr txBox="1"/>
          <p:nvPr/>
        </p:nvSpPr>
        <p:spPr>
          <a:xfrm>
            <a:off x="3064660" y="3671505"/>
            <a:ext cx="1728450" cy="39164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050" b="1" dirty="0">
                <a:highlight>
                  <a:srgbClr val="C0C0C0"/>
                </a:highlight>
                <a:latin typeface="paris-belleville" panose="02000000000000000000" pitchFamily="50" charset="0"/>
              </a:rPr>
              <a:t>Unité de Recherche IPRAUS </a:t>
            </a:r>
            <a:endParaRPr lang="fr-FR" sz="1050" dirty="0">
              <a:highlight>
                <a:srgbClr val="C0C0C0"/>
              </a:highlight>
              <a:latin typeface="paris-belleville" panose="02000000000000000000" pitchFamily="50" charset="0"/>
            </a:endParaRPr>
          </a:p>
          <a:p>
            <a:r>
              <a:rPr lang="fr-FR" sz="1050" b="1" i="1" dirty="0">
                <a:latin typeface="paris-belleville" panose="02000000000000000000" pitchFamily="50" charset="0"/>
              </a:rPr>
              <a:t>Direction scientifique </a:t>
            </a:r>
            <a:r>
              <a:rPr lang="fr-FR" sz="1050" i="1" dirty="0">
                <a:latin typeface="paris-belleville Light" panose="02000000000000000000" pitchFamily="50" charset="0"/>
              </a:rPr>
              <a:t>(enseignants chercheurs)</a:t>
            </a:r>
          </a:p>
          <a:p>
            <a:r>
              <a:rPr lang="fr-FR" sz="1050" i="1" dirty="0">
                <a:latin typeface="paris-belleville" panose="02000000000000000000" pitchFamily="50" charset="0"/>
              </a:rPr>
              <a:t>Solenn </a:t>
            </a:r>
            <a:r>
              <a:rPr lang="fr-FR" sz="1050" i="1" dirty="0" err="1">
                <a:latin typeface="paris-belleville" panose="02000000000000000000" pitchFamily="50" charset="0"/>
              </a:rPr>
              <a:t>Guével</a:t>
            </a:r>
            <a:endParaRPr lang="fr-FR" sz="1050" i="1" dirty="0">
              <a:latin typeface="paris-belleville" panose="02000000000000000000" pitchFamily="50" charset="0"/>
            </a:endParaRPr>
          </a:p>
          <a:p>
            <a:r>
              <a:rPr lang="fr-FR" sz="1050" i="1" dirty="0">
                <a:latin typeface="paris-belleville" panose="02000000000000000000" pitchFamily="50" charset="0"/>
              </a:rPr>
              <a:t>Patrick Henry</a:t>
            </a:r>
          </a:p>
          <a:p>
            <a:r>
              <a:rPr lang="fr-FR" sz="1050" i="1" dirty="0">
                <a:latin typeface="paris-belleville" panose="02000000000000000000" pitchFamily="50" charset="0"/>
              </a:rPr>
              <a:t>Christiana </a:t>
            </a:r>
            <a:r>
              <a:rPr lang="fr-FR" sz="1050" i="1" dirty="0" err="1">
                <a:latin typeface="paris-belleville" panose="02000000000000000000" pitchFamily="50" charset="0"/>
              </a:rPr>
              <a:t>Mazzoni</a:t>
            </a:r>
            <a:endParaRPr lang="fr-FR" sz="1050" i="1" dirty="0">
              <a:latin typeface="paris-belleville" panose="02000000000000000000" pitchFamily="50" charset="0"/>
            </a:endParaRPr>
          </a:p>
          <a:p>
            <a:endParaRPr lang="fr-FR" sz="700" dirty="0">
              <a:latin typeface="paris-belleville" panose="02000000000000000000" pitchFamily="50" charset="0"/>
            </a:endParaRPr>
          </a:p>
          <a:p>
            <a:r>
              <a:rPr lang="fr-FR" sz="1050" dirty="0">
                <a:solidFill>
                  <a:srgbClr val="FF0000"/>
                </a:solidFill>
                <a:latin typeface="paris-belleville Light" panose="02000000000000000000" pitchFamily="50" charset="0"/>
              </a:rPr>
              <a:t>NN.  attachée de direction, pilotage administratif et financier recherche et doctorat </a:t>
            </a:r>
          </a:p>
          <a:p>
            <a:endParaRPr lang="fr-FR" sz="700" dirty="0">
              <a:latin typeface="paris-belleville Light" panose="02000000000000000000" pitchFamily="50" charset="0"/>
            </a:endParaRPr>
          </a:p>
          <a:p>
            <a:r>
              <a:rPr lang="fr-FR" sz="1050" dirty="0">
                <a:latin typeface="paris-belleville" panose="02000000000000000000" pitchFamily="50" charset="0"/>
              </a:rPr>
              <a:t>Catherine Blain, </a:t>
            </a:r>
            <a:r>
              <a:rPr lang="fr-FR" sz="1050" dirty="0">
                <a:latin typeface="paris-belleville Light" panose="02000000000000000000" pitchFamily="50" charset="0"/>
              </a:rPr>
              <a:t>ingénieure de recherche</a:t>
            </a:r>
          </a:p>
          <a:p>
            <a:endParaRPr lang="fr-FR" sz="700" dirty="0">
              <a:latin typeface="paris-belleville Light" panose="02000000000000000000" pitchFamily="50" charset="0"/>
            </a:endParaRPr>
          </a:p>
          <a:p>
            <a:r>
              <a:rPr lang="fr-FR" sz="1050" i="0" u="none" strike="noStrike" baseline="0" dirty="0">
                <a:latin typeface="paris-belleville" panose="02000000000000000000" pitchFamily="50" charset="0"/>
              </a:rPr>
              <a:t>Pascal Fort, </a:t>
            </a:r>
            <a:r>
              <a:rPr lang="fr-FR" sz="1050" i="0" u="none" strike="noStrike" baseline="0" dirty="0">
                <a:latin typeface="paris-belleville Light" panose="02000000000000000000" pitchFamily="50" charset="0"/>
              </a:rPr>
              <a:t>responsable du centre de recherche documentaire Roger-Henri </a:t>
            </a:r>
            <a:r>
              <a:rPr lang="fr-FR" sz="1050" i="0" u="none" strike="noStrike" baseline="0" dirty="0" err="1">
                <a:latin typeface="paris-belleville Light" panose="02000000000000000000" pitchFamily="50" charset="0"/>
              </a:rPr>
              <a:t>Guerrand</a:t>
            </a:r>
            <a:endParaRPr lang="fr-FR" sz="1050" i="0" u="none" strike="noStrike" baseline="0" dirty="0">
              <a:latin typeface="paris-belleville Light" panose="02000000000000000000" pitchFamily="50" charset="0"/>
            </a:endParaRPr>
          </a:p>
          <a:p>
            <a:endParaRPr lang="fr-FR" sz="700" i="0" u="none" strike="noStrike" baseline="0" dirty="0">
              <a:latin typeface="paris-belleville" panose="02000000000000000000" pitchFamily="50" charset="0"/>
            </a:endParaRPr>
          </a:p>
          <a:p>
            <a:r>
              <a:rPr lang="fr-FR" sz="1050" i="0" u="none" strike="noStrike" baseline="0" dirty="0">
                <a:latin typeface="paris-belleville" panose="02000000000000000000" pitchFamily="50" charset="0"/>
              </a:rPr>
              <a:t>Didier </a:t>
            </a:r>
            <a:r>
              <a:rPr lang="fr-FR" sz="1050" i="0" u="none" strike="noStrike" baseline="0" dirty="0" err="1">
                <a:latin typeface="paris-belleville" panose="02000000000000000000" pitchFamily="50" charset="0"/>
              </a:rPr>
              <a:t>Tourade</a:t>
            </a:r>
            <a:r>
              <a:rPr lang="fr-FR" sz="1050" i="0" u="none" strike="noStrike" baseline="0" dirty="0">
                <a:latin typeface="paris-belleville" panose="02000000000000000000" pitchFamily="50" charset="0"/>
              </a:rPr>
              <a:t>, </a:t>
            </a:r>
            <a:r>
              <a:rPr lang="fr-FR" sz="1050" i="0" u="none" strike="noStrike" baseline="0" dirty="0">
                <a:latin typeface="paris-belleville Light" panose="02000000000000000000" pitchFamily="50" charset="0"/>
              </a:rPr>
              <a:t>adjoint, responsable de la cartothèque</a:t>
            </a:r>
            <a:endParaRPr lang="fr-FR" sz="1050" dirty="0">
              <a:latin typeface="paris-belleville Light" panose="02000000000000000000" pitchFamily="50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2AC5D83-751C-4A76-9769-6B1AC00FCBD4}"/>
              </a:ext>
            </a:extLst>
          </p:cNvPr>
          <p:cNvSpPr txBox="1"/>
          <p:nvPr/>
        </p:nvSpPr>
        <p:spPr>
          <a:xfrm>
            <a:off x="5063810" y="3666544"/>
            <a:ext cx="2012381" cy="59093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050" b="1" dirty="0">
                <a:highlight>
                  <a:srgbClr val="C0C0C0"/>
                </a:highlight>
                <a:latin typeface="paris-belleville" panose="02000000000000000000" pitchFamily="50" charset="0"/>
              </a:rPr>
              <a:t>Direction des ressources humaines et des moyens de fonctionnement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Paule Immath,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directrice</a:t>
            </a:r>
          </a:p>
          <a:p>
            <a:endParaRPr lang="fr-FR" sz="800" b="1" i="0" u="none" strike="noStrike" baseline="0" dirty="0">
              <a:solidFill>
                <a:srgbClr val="221E1F"/>
              </a:solidFill>
              <a:latin typeface="paris-belleville" panose="02000000000000000000" pitchFamily="50" charset="0"/>
            </a:endParaRPr>
          </a:p>
          <a:p>
            <a:r>
              <a:rPr lang="fr-FR" sz="1050" b="1" i="1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pôle ressources humaines</a:t>
            </a:r>
            <a:r>
              <a:rPr lang="fr-FR" sz="1050" b="1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 </a:t>
            </a:r>
            <a:endParaRPr lang="fr-FR" sz="1050" b="0" i="0" u="none" strike="noStrike" baseline="0" dirty="0">
              <a:solidFill>
                <a:srgbClr val="221E1F"/>
              </a:solidFill>
              <a:latin typeface="paris-belleville" panose="02000000000000000000" pitchFamily="50" charset="0"/>
            </a:endParaRP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Mélanie Pilon,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responsable 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Hawa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Djimera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personnels administratifs, scientifiques et techniques 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Capucine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Dibon</a:t>
            </a:r>
            <a:r>
              <a:rPr lang="fr-FR" sz="100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</a:t>
            </a:r>
            <a:r>
              <a:rPr lang="fr-FR" sz="80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intervenants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Salima Moussa,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enseignants permanents </a:t>
            </a:r>
          </a:p>
          <a:p>
            <a:endParaRPr lang="fr-FR" sz="800" b="1" i="0" u="none" strike="noStrike" baseline="0" dirty="0">
              <a:solidFill>
                <a:srgbClr val="221E1F"/>
              </a:solidFill>
              <a:latin typeface="paris-belleville" panose="02000000000000000000" pitchFamily="50" charset="0"/>
            </a:endParaRPr>
          </a:p>
          <a:p>
            <a:r>
              <a:rPr lang="fr-FR" sz="1050" b="1" i="1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pôle accueil, sécurité, logistique </a:t>
            </a:r>
            <a:endParaRPr lang="fr-FR" sz="1050" b="0" i="1" u="none" strike="noStrike" baseline="0" dirty="0">
              <a:solidFill>
                <a:srgbClr val="221E1F"/>
              </a:solidFill>
              <a:latin typeface="paris-belleville" panose="02000000000000000000" pitchFamily="50" charset="0"/>
            </a:endParaRP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Anthony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Rohat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responsable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 </a:t>
            </a:r>
          </a:p>
          <a:p>
            <a:r>
              <a:rPr lang="fr-FR" sz="80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 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Yacine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Bachiri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Fernand Louis-Joseph, 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Patrick Palamède, </a:t>
            </a:r>
          </a:p>
          <a:p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Amalore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Soff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David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Traclet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accueil,  sécurité et logistique 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Thierry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Gauton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reprographie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François Viau,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audiovisuel et accueil, sécurité et logistique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Emmanuelle Henry,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responsable de la garde du site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Romuald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Cerival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Mike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Kole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 Kasongo, 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sécurité et logistique</a:t>
            </a:r>
          </a:p>
          <a:p>
            <a:endParaRPr lang="fr-FR" sz="1050" b="1" i="1" u="none" strike="noStrike" baseline="0" dirty="0">
              <a:solidFill>
                <a:srgbClr val="221E1F"/>
              </a:solidFill>
              <a:latin typeface="paris-belleville" panose="02000000000000000000" pitchFamily="50" charset="0"/>
            </a:endParaRPr>
          </a:p>
          <a:p>
            <a:r>
              <a:rPr lang="fr-FR" sz="1050" b="1" i="1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pôle archives </a:t>
            </a:r>
            <a:endParaRPr lang="fr-FR" sz="1050" b="0" i="1" u="none" strike="noStrike" baseline="0" dirty="0">
              <a:solidFill>
                <a:srgbClr val="221E1F"/>
              </a:solidFill>
              <a:latin typeface="paris-belleville" panose="02000000000000000000" pitchFamily="50" charset="0"/>
            </a:endParaRP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Sibylle Le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Vot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responsable </a:t>
            </a:r>
            <a:endParaRPr lang="fr-FR" sz="1050" dirty="0">
              <a:latin typeface="paris-belleville Light" panose="02000000000000000000" pitchFamily="50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057E36C-F928-4A9D-92CE-735B5E578313}"/>
              </a:ext>
            </a:extLst>
          </p:cNvPr>
          <p:cNvSpPr txBox="1"/>
          <p:nvPr/>
        </p:nvSpPr>
        <p:spPr>
          <a:xfrm>
            <a:off x="7389923" y="3677794"/>
            <a:ext cx="1642581" cy="199285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050" b="1" dirty="0">
                <a:highlight>
                  <a:srgbClr val="C0C0C0"/>
                </a:highlight>
                <a:latin typeface="paris-belleville" panose="02000000000000000000" pitchFamily="50" charset="0"/>
              </a:rPr>
              <a:t>Direction financière</a:t>
            </a:r>
          </a:p>
          <a:p>
            <a:r>
              <a:rPr lang="fr-FR" sz="1050" dirty="0">
                <a:latin typeface="paris-belleville" panose="02000000000000000000" pitchFamily="50" charset="0"/>
              </a:rPr>
              <a:t>Louisa Saidani, </a:t>
            </a:r>
            <a:r>
              <a:rPr lang="fr-FR" sz="1050" dirty="0">
                <a:latin typeface="paris-belleville Light" panose="02000000000000000000" pitchFamily="50" charset="0"/>
              </a:rPr>
              <a:t>directrice</a:t>
            </a:r>
          </a:p>
          <a:p>
            <a:pPr algn="l"/>
            <a:endParaRPr lang="fr-FR" sz="800" b="0" i="0" u="none" strike="noStrike" baseline="0" dirty="0">
              <a:solidFill>
                <a:srgbClr val="000000"/>
              </a:solidFill>
              <a:latin typeface="paris-belleville" panose="02000000000000000000" pitchFamily="50" charset="0"/>
            </a:endParaRP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Rita Roma</a:t>
            </a:r>
            <a:r>
              <a:rPr lang="fr-FR" sz="1050" dirty="0">
                <a:solidFill>
                  <a:srgbClr val="221E1F"/>
                </a:solidFill>
                <a:latin typeface="paris-belleville" panose="02000000000000000000" pitchFamily="50" charset="0"/>
              </a:rPr>
              <a:t>.</a:t>
            </a:r>
            <a:r>
              <a:rPr lang="fr-FR" sz="105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 </a:t>
            </a:r>
            <a:r>
              <a:rPr lang="fr-FR" sz="1050" i="0" u="none" strike="noStrike" baseline="0" dirty="0" err="1">
                <a:solidFill>
                  <a:srgbClr val="221E1F"/>
                </a:solidFill>
                <a:latin typeface="paris-belleville Light" panose="02000000000000000000" pitchFamily="50" charset="0"/>
              </a:rPr>
              <a:t>adjoint.e</a:t>
            </a:r>
            <a:r>
              <a:rPr lang="fr-FR" sz="105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 à la directrice,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contrôle de gestion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Séverine Briand,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missions et comptabilité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Philippe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Foos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régie de recettes et</a:t>
            </a:r>
            <a:r>
              <a:rPr lang="fr-FR" sz="60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comptabilité</a:t>
            </a:r>
            <a:endParaRPr lang="fr-FR" sz="1100" dirty="0">
              <a:latin typeface="paris-belleville" panose="02000000000000000000" pitchFamily="50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4712654B-8249-496C-9EEA-868607589AC2}"/>
              </a:ext>
            </a:extLst>
          </p:cNvPr>
          <p:cNvSpPr txBox="1"/>
          <p:nvPr/>
        </p:nvSpPr>
        <p:spPr>
          <a:xfrm>
            <a:off x="2154478" y="2448167"/>
            <a:ext cx="1978547" cy="577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050" b="1" dirty="0">
                <a:highlight>
                  <a:srgbClr val="C0C0C0"/>
                </a:highlight>
                <a:latin typeface="paris-belleville" panose="02000000000000000000" pitchFamily="50" charset="0"/>
              </a:rPr>
              <a:t>Chargée de </a:t>
            </a:r>
            <a:r>
              <a:rPr lang="fr-FR" sz="1050" b="1" dirty="0" err="1">
                <a:highlight>
                  <a:srgbClr val="C0C0C0"/>
                </a:highlight>
                <a:latin typeface="paris-belleville" panose="02000000000000000000" pitchFamily="50" charset="0"/>
              </a:rPr>
              <a:t>misson</a:t>
            </a:r>
            <a:r>
              <a:rPr lang="fr-FR" sz="1050" b="1" dirty="0">
                <a:highlight>
                  <a:srgbClr val="C0C0C0"/>
                </a:highlight>
                <a:latin typeface="paris-belleville" panose="02000000000000000000" pitchFamily="50" charset="0"/>
              </a:rPr>
              <a:t> appui au pilotage stratégique</a:t>
            </a:r>
          </a:p>
          <a:p>
            <a:r>
              <a:rPr lang="fr-FR" sz="1050" i="0" u="none" strike="noStrike" baseline="0" dirty="0">
                <a:latin typeface="paris-belleville" panose="02000000000000000000" pitchFamily="50" charset="0"/>
              </a:rPr>
              <a:t>Nathalie </a:t>
            </a:r>
            <a:r>
              <a:rPr lang="fr-FR" sz="1050" i="0" u="none" strike="noStrike" baseline="0" dirty="0" err="1">
                <a:latin typeface="paris-belleville" panose="02000000000000000000" pitchFamily="50" charset="0"/>
              </a:rPr>
              <a:t>Guerrois</a:t>
            </a:r>
            <a:endParaRPr lang="fr-FR" sz="1050" dirty="0">
              <a:latin typeface="paris-belleville" panose="02000000000000000000" pitchFamily="50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13E8DB94-646C-47D9-90F3-3BEC39E937C3}"/>
              </a:ext>
            </a:extLst>
          </p:cNvPr>
          <p:cNvCxnSpPr>
            <a:cxnSpLocks/>
          </p:cNvCxnSpPr>
          <p:nvPr/>
        </p:nvCxnSpPr>
        <p:spPr>
          <a:xfrm>
            <a:off x="7557713" y="2098285"/>
            <a:ext cx="908651" cy="935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4EA123AE-A7D4-49BF-8EAB-DBDE8B8F4192}"/>
              </a:ext>
            </a:extLst>
          </p:cNvPr>
          <p:cNvCxnSpPr>
            <a:cxnSpLocks/>
          </p:cNvCxnSpPr>
          <p:nvPr/>
        </p:nvCxnSpPr>
        <p:spPr>
          <a:xfrm>
            <a:off x="1285064" y="3365701"/>
            <a:ext cx="10350652" cy="29355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E5E237F3-E880-4873-A746-F309F26FC9BA}"/>
              </a:ext>
            </a:extLst>
          </p:cNvPr>
          <p:cNvSpPr txBox="1"/>
          <p:nvPr/>
        </p:nvSpPr>
        <p:spPr>
          <a:xfrm>
            <a:off x="7389923" y="5991857"/>
            <a:ext cx="1642580" cy="220060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100" b="1" dirty="0">
                <a:highlight>
                  <a:srgbClr val="C0C0C0"/>
                </a:highlight>
                <a:latin typeface="paris-belleville" panose="02000000000000000000" pitchFamily="50" charset="0"/>
              </a:rPr>
              <a:t>Ateliers matériaux</a:t>
            </a:r>
          </a:p>
          <a:p>
            <a:endParaRPr lang="fr-FR" sz="800" b="1" i="0" u="none" strike="noStrike" baseline="0" dirty="0">
              <a:solidFill>
                <a:srgbClr val="221E1F"/>
              </a:solidFill>
              <a:latin typeface="paris-belleville" panose="02000000000000000000" pitchFamily="50" charset="0"/>
            </a:endParaRPr>
          </a:p>
          <a:p>
            <a:r>
              <a:rPr lang="fr-FR" sz="1050" b="1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atelier bois 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Martin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Monchicourt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responsable administratif et technique</a:t>
            </a:r>
          </a:p>
          <a:p>
            <a:endParaRPr lang="fr-FR" sz="1050" dirty="0">
              <a:solidFill>
                <a:srgbClr val="221E1F"/>
              </a:solidFill>
              <a:latin typeface="paris-belleville" panose="02000000000000000000" pitchFamily="50" charset="0"/>
            </a:endParaRPr>
          </a:p>
          <a:p>
            <a:r>
              <a:rPr lang="fr-FR" sz="1050" b="1" dirty="0">
                <a:solidFill>
                  <a:srgbClr val="221E1F"/>
                </a:solidFill>
                <a:latin typeface="paris-belleville" panose="02000000000000000000" pitchFamily="50" charset="0"/>
              </a:rPr>
              <a:t>a</a:t>
            </a:r>
            <a:r>
              <a:rPr lang="fr-FR" sz="1050" b="1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telier maquette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Clémence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Lam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responsable administratif et technique</a:t>
            </a:r>
            <a:endParaRPr lang="fr-FR" sz="1050" dirty="0">
              <a:latin typeface="paris-belleville Light" panose="02000000000000000000" pitchFamily="50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BD20B3C-F3E3-4D96-AAFD-5D40198536C7}"/>
              </a:ext>
            </a:extLst>
          </p:cNvPr>
          <p:cNvSpPr txBox="1"/>
          <p:nvPr/>
        </p:nvSpPr>
        <p:spPr>
          <a:xfrm>
            <a:off x="9360776" y="3684671"/>
            <a:ext cx="1465516" cy="15465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050" b="1" dirty="0">
                <a:highlight>
                  <a:srgbClr val="C0C0C0"/>
                </a:highlight>
                <a:latin typeface="paris-belleville" panose="02000000000000000000" pitchFamily="50" charset="0"/>
              </a:rPr>
              <a:t>Service architecture patrimoine et </a:t>
            </a:r>
            <a:r>
              <a:rPr lang="fr-FR" sz="1050" b="1" dirty="0" err="1">
                <a:highlight>
                  <a:srgbClr val="C0C0C0"/>
                </a:highlight>
                <a:latin typeface="paris-belleville" panose="02000000000000000000" pitchFamily="50" charset="0"/>
              </a:rPr>
              <a:t>immoblier</a:t>
            </a:r>
            <a:endParaRPr lang="fr-FR" sz="1050" b="1" dirty="0">
              <a:highlight>
                <a:srgbClr val="C0C0C0"/>
              </a:highlight>
              <a:latin typeface="paris-belleville" panose="02000000000000000000" pitchFamily="50" charset="0"/>
            </a:endParaRPr>
          </a:p>
          <a:p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Barmak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Lahiji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responsable  </a:t>
            </a:r>
          </a:p>
          <a:p>
            <a:endParaRPr lang="fr-FR" sz="800" b="0" i="0" u="none" strike="noStrike" baseline="0" dirty="0">
              <a:solidFill>
                <a:srgbClr val="221E1F"/>
              </a:solidFill>
              <a:latin typeface="paris-belleville Light" panose="02000000000000000000" pitchFamily="50" charset="0"/>
            </a:endParaRP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Karim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Bouanane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maintenance et  installations</a:t>
            </a:r>
            <a:endParaRPr lang="fr-FR" sz="1100" b="1" dirty="0">
              <a:latin typeface="paris-belleville Light" panose="02000000000000000000" pitchFamily="50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513813B4-95DD-4DD7-B38F-5963C50AF723}"/>
              </a:ext>
            </a:extLst>
          </p:cNvPr>
          <p:cNvSpPr txBox="1"/>
          <p:nvPr/>
        </p:nvSpPr>
        <p:spPr>
          <a:xfrm>
            <a:off x="11054880" y="3684671"/>
            <a:ext cx="1642579" cy="391645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050" b="1" dirty="0">
                <a:highlight>
                  <a:srgbClr val="C0C0C0"/>
                </a:highlight>
                <a:latin typeface="paris-belleville" panose="02000000000000000000" pitchFamily="50" charset="0"/>
              </a:rPr>
              <a:t>Médiathèque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Karine Fournier,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responsable</a:t>
            </a:r>
          </a:p>
          <a:p>
            <a:endParaRPr lang="fr-FR" sz="700" b="0" i="0" u="none" strike="noStrike" baseline="0" dirty="0">
              <a:solidFill>
                <a:srgbClr val="221E1F"/>
              </a:solidFill>
              <a:latin typeface="paris-belleville Light" panose="02000000000000000000" pitchFamily="50" charset="0"/>
            </a:endParaRP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Emmanuelle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Sruh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adjointe et  matériauthèque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Vanessa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Arbey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collections périodiques et formation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Valentin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Taburel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autres collections et valorisation, développement numérique</a:t>
            </a:r>
          </a:p>
          <a:p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Ligya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 Bouras, 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catalogage des ouvrages et des travaux d'étudiants,  valorisation des collections </a:t>
            </a: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Aïcha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Lazid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matériauthèque-médiathèque</a:t>
            </a:r>
            <a:endParaRPr lang="fr-FR" sz="1100" b="1" dirty="0">
              <a:latin typeface="paris-belleville" panose="02000000000000000000" pitchFamily="50" charset="0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AD41AB97-4CD3-462D-BACA-70DBCF3C9AA8}"/>
              </a:ext>
            </a:extLst>
          </p:cNvPr>
          <p:cNvCxnSpPr>
            <a:cxnSpLocks/>
          </p:cNvCxnSpPr>
          <p:nvPr/>
        </p:nvCxnSpPr>
        <p:spPr>
          <a:xfrm>
            <a:off x="4183665" y="2025948"/>
            <a:ext cx="615686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2EA8E71C-A79F-40F6-8920-3BAA5BE70A22}"/>
              </a:ext>
            </a:extLst>
          </p:cNvPr>
          <p:cNvCxnSpPr>
            <a:cxnSpLocks/>
          </p:cNvCxnSpPr>
          <p:nvPr/>
        </p:nvCxnSpPr>
        <p:spPr>
          <a:xfrm>
            <a:off x="7212587" y="3425545"/>
            <a:ext cx="0" cy="3502942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7E81AA08-7245-4AEC-9CFF-C7F5DA27B4CD}"/>
              </a:ext>
            </a:extLst>
          </p:cNvPr>
          <p:cNvCxnSpPr>
            <a:cxnSpLocks/>
          </p:cNvCxnSpPr>
          <p:nvPr/>
        </p:nvCxnSpPr>
        <p:spPr>
          <a:xfrm>
            <a:off x="9174695" y="6306761"/>
            <a:ext cx="60833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E261AFD2-057B-42F7-B30F-49C7BA6E5DF3}"/>
              </a:ext>
            </a:extLst>
          </p:cNvPr>
          <p:cNvCxnSpPr>
            <a:cxnSpLocks/>
            <a:endCxn id="29" idx="1"/>
          </p:cNvCxnSpPr>
          <p:nvPr/>
        </p:nvCxnSpPr>
        <p:spPr>
          <a:xfrm>
            <a:off x="9174695" y="4457960"/>
            <a:ext cx="186081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FC6FD73A-1EAF-4F76-AF7D-6FE1C812176D}"/>
              </a:ext>
            </a:extLst>
          </p:cNvPr>
          <p:cNvCxnSpPr>
            <a:cxnSpLocks/>
          </p:cNvCxnSpPr>
          <p:nvPr/>
        </p:nvCxnSpPr>
        <p:spPr>
          <a:xfrm>
            <a:off x="6097954" y="2417574"/>
            <a:ext cx="0" cy="972413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95357D24-F49B-4DA9-878F-F4531624AE18}"/>
              </a:ext>
            </a:extLst>
          </p:cNvPr>
          <p:cNvCxnSpPr>
            <a:cxnSpLocks/>
          </p:cNvCxnSpPr>
          <p:nvPr/>
        </p:nvCxnSpPr>
        <p:spPr>
          <a:xfrm flipV="1">
            <a:off x="7557713" y="1372728"/>
            <a:ext cx="880822" cy="660586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5C2DDCB7-2D70-4ABD-9413-E5DFB506F7E8}"/>
              </a:ext>
            </a:extLst>
          </p:cNvPr>
          <p:cNvCxnSpPr>
            <a:cxnSpLocks/>
          </p:cNvCxnSpPr>
          <p:nvPr/>
        </p:nvCxnSpPr>
        <p:spPr>
          <a:xfrm flipV="1">
            <a:off x="4133025" y="2098285"/>
            <a:ext cx="661866" cy="349882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B7842360-0AAE-4455-A6B4-4D8761948425}"/>
              </a:ext>
            </a:extLst>
          </p:cNvPr>
          <p:cNvSpPr/>
          <p:nvPr/>
        </p:nvSpPr>
        <p:spPr>
          <a:xfrm>
            <a:off x="8456384" y="1255728"/>
            <a:ext cx="2755738" cy="178965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F51CB22C-AF7B-40FD-B994-E3A1D3856D43}"/>
              </a:ext>
            </a:extLst>
          </p:cNvPr>
          <p:cNvSpPr txBox="1"/>
          <p:nvPr/>
        </p:nvSpPr>
        <p:spPr>
          <a:xfrm>
            <a:off x="9360776" y="5520863"/>
            <a:ext cx="1465515" cy="21236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050" b="1" dirty="0">
                <a:highlight>
                  <a:srgbClr val="C0C0C0"/>
                </a:highlight>
                <a:latin typeface="paris-belleville" panose="02000000000000000000" pitchFamily="50" charset="0"/>
              </a:rPr>
              <a:t>S</a:t>
            </a:r>
            <a:r>
              <a:rPr lang="fr-FR" sz="1050" b="1" i="0" u="none" strike="noStrike" baseline="0" dirty="0">
                <a:highlight>
                  <a:srgbClr val="C0C0C0"/>
                </a:highlight>
                <a:latin typeface="paris-belleville" panose="02000000000000000000" pitchFamily="50" charset="0"/>
              </a:rPr>
              <a:t>ervice informatique </a:t>
            </a:r>
            <a:endParaRPr lang="fr-FR" sz="1050" b="0" i="0" u="none" strike="noStrike" baseline="0" dirty="0">
              <a:highlight>
                <a:srgbClr val="C0C0C0"/>
              </a:highlight>
              <a:latin typeface="paris-belleville" panose="02000000000000000000" pitchFamily="50" charset="0"/>
            </a:endParaRP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Charles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Andriantahina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responsable </a:t>
            </a:r>
          </a:p>
          <a:p>
            <a:endParaRPr lang="fr-FR" sz="800" b="0" i="0" u="none" strike="noStrike" baseline="0" dirty="0">
              <a:solidFill>
                <a:srgbClr val="221E1F"/>
              </a:solidFill>
              <a:latin typeface="paris-belleville Light" panose="02000000000000000000" pitchFamily="50" charset="0"/>
            </a:endParaRP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Roberto Eliezer</a:t>
            </a:r>
            <a:r>
              <a:rPr lang="fr-FR" sz="1050" b="0" i="0" u="none" strike="noStrike" baseline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>
                <a:solidFill>
                  <a:srgbClr val="221E1F"/>
                </a:solidFill>
                <a:latin typeface="paris-belleville Light" panose="02000000000000000000" pitchFamily="50" charset="0"/>
              </a:rPr>
              <a:t>adjoint</a:t>
            </a:r>
            <a:endParaRPr lang="fr-FR" sz="1050" b="0" i="0" u="none" strike="noStrike" baseline="0" dirty="0">
              <a:solidFill>
                <a:srgbClr val="221E1F"/>
              </a:solidFill>
              <a:latin typeface="paris-belleville Light" panose="02000000000000000000" pitchFamily="50" charset="0"/>
            </a:endParaRPr>
          </a:p>
          <a:p>
            <a:endParaRPr lang="fr-FR" sz="800" b="0" i="0" u="none" strike="noStrike" baseline="0" dirty="0">
              <a:solidFill>
                <a:srgbClr val="221E1F"/>
              </a:solidFill>
              <a:latin typeface="paris-belleville Light" panose="02000000000000000000" pitchFamily="50" charset="0"/>
            </a:endParaRPr>
          </a:p>
          <a:p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Chafik </a:t>
            </a:r>
            <a:r>
              <a:rPr lang="fr-FR" sz="1050" b="0" i="0" u="none" strike="noStrike" baseline="0" dirty="0" err="1">
                <a:solidFill>
                  <a:srgbClr val="221E1F"/>
                </a:solidFill>
                <a:latin typeface="paris-belleville" panose="02000000000000000000" pitchFamily="50" charset="0"/>
              </a:rPr>
              <a:t>Marsou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" panose="02000000000000000000" pitchFamily="50" charset="0"/>
              </a:rPr>
              <a:t>, </a:t>
            </a:r>
            <a:r>
              <a:rPr lang="fr-FR" sz="1050" b="0" i="0" u="none" strike="noStrike" baseline="0" dirty="0">
                <a:solidFill>
                  <a:srgbClr val="221E1F"/>
                </a:solidFill>
                <a:latin typeface="paris-belleville Light" panose="02000000000000000000" pitchFamily="50" charset="0"/>
              </a:rPr>
              <a:t>technicien réseaux et multimédia</a:t>
            </a:r>
            <a:endParaRPr lang="fr-FR" sz="1050" b="1" dirty="0">
              <a:latin typeface="paris-belleville Light" panose="02000000000000000000" pitchFamily="50" charset="0"/>
            </a:endParaRPr>
          </a:p>
          <a:p>
            <a:endParaRPr lang="fr-FR" sz="1100" b="1" dirty="0">
              <a:latin typeface="paris-belleville" panose="02000000000000000000" pitchFamily="50" charset="0"/>
            </a:endParaRPr>
          </a:p>
        </p:txBody>
      </p: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403C1BC4-DEB0-4770-BF99-E9F067AD7335}"/>
              </a:ext>
            </a:extLst>
          </p:cNvPr>
          <p:cNvCxnSpPr>
            <a:cxnSpLocks/>
          </p:cNvCxnSpPr>
          <p:nvPr/>
        </p:nvCxnSpPr>
        <p:spPr>
          <a:xfrm>
            <a:off x="9174695" y="3425545"/>
            <a:ext cx="0" cy="2881216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F98F30F4-6099-41B3-B165-19EFA54F16FB}"/>
              </a:ext>
            </a:extLst>
          </p:cNvPr>
          <p:cNvCxnSpPr>
            <a:cxnSpLocks/>
          </p:cNvCxnSpPr>
          <p:nvPr/>
        </p:nvCxnSpPr>
        <p:spPr>
          <a:xfrm>
            <a:off x="1285064" y="3377893"/>
            <a:ext cx="0" cy="300743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0F5B414C-25B3-4400-B26C-3EAF12880815}"/>
              </a:ext>
            </a:extLst>
          </p:cNvPr>
          <p:cNvCxnSpPr>
            <a:cxnSpLocks/>
          </p:cNvCxnSpPr>
          <p:nvPr/>
        </p:nvCxnSpPr>
        <p:spPr>
          <a:xfrm>
            <a:off x="11635716" y="3397982"/>
            <a:ext cx="0" cy="25615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10B2543C-E610-4262-A955-493111CB467B}"/>
              </a:ext>
            </a:extLst>
          </p:cNvPr>
          <p:cNvCxnSpPr>
            <a:cxnSpLocks/>
          </p:cNvCxnSpPr>
          <p:nvPr/>
        </p:nvCxnSpPr>
        <p:spPr>
          <a:xfrm>
            <a:off x="3864950" y="3389987"/>
            <a:ext cx="0" cy="300743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>
            <a:extLst>
              <a:ext uri="{FF2B5EF4-FFF2-40B4-BE49-F238E27FC236}">
                <a16:creationId xmlns:a16="http://schemas.microsoft.com/office/drawing/2014/main" id="{C3D9719A-3AE2-4506-9312-51B98FCB2B07}"/>
              </a:ext>
            </a:extLst>
          </p:cNvPr>
          <p:cNvCxnSpPr>
            <a:cxnSpLocks/>
          </p:cNvCxnSpPr>
          <p:nvPr/>
        </p:nvCxnSpPr>
        <p:spPr>
          <a:xfrm>
            <a:off x="6097954" y="3393144"/>
            <a:ext cx="0" cy="300743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86">
            <a:extLst>
              <a:ext uri="{FF2B5EF4-FFF2-40B4-BE49-F238E27FC236}">
                <a16:creationId xmlns:a16="http://schemas.microsoft.com/office/drawing/2014/main" id="{C16D992A-C891-4CDC-9C4C-690E307125B1}"/>
              </a:ext>
            </a:extLst>
          </p:cNvPr>
          <p:cNvCxnSpPr>
            <a:cxnSpLocks/>
          </p:cNvCxnSpPr>
          <p:nvPr/>
        </p:nvCxnSpPr>
        <p:spPr>
          <a:xfrm>
            <a:off x="7212587" y="4928557"/>
            <a:ext cx="177336" cy="1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8" name="Connecteur droit 87">
            <a:extLst>
              <a:ext uri="{FF2B5EF4-FFF2-40B4-BE49-F238E27FC236}">
                <a16:creationId xmlns:a16="http://schemas.microsoft.com/office/drawing/2014/main" id="{F5D04B65-B2EA-4D9B-A4CE-20DDE8AF9491}"/>
              </a:ext>
            </a:extLst>
          </p:cNvPr>
          <p:cNvCxnSpPr>
            <a:cxnSpLocks/>
          </p:cNvCxnSpPr>
          <p:nvPr/>
        </p:nvCxnSpPr>
        <p:spPr>
          <a:xfrm>
            <a:off x="7207933" y="6928487"/>
            <a:ext cx="164370" cy="1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5900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7623</TotalTime>
  <Words>502</Words>
  <Application>Microsoft Office PowerPoint</Application>
  <PresentationFormat>A3 (297 x 420 mm)</PresentationFormat>
  <Paragraphs>112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paris-belleville</vt:lpstr>
      <vt:lpstr>paris-belleville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etudes</dc:creator>
  <cp:lastModifiedBy>Olivier PIZON</cp:lastModifiedBy>
  <cp:revision>47</cp:revision>
  <cp:lastPrinted>2026-03-25T11:13:11Z</cp:lastPrinted>
  <dcterms:created xsi:type="dcterms:W3CDTF">2026-03-05T13:16:04Z</dcterms:created>
  <dcterms:modified xsi:type="dcterms:W3CDTF">2026-06-23T09:28:56Z</dcterms:modified>
</cp:coreProperties>
</file>